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64" r:id="rId4"/>
    <p:sldId id="265" r:id="rId5"/>
    <p:sldId id="266" r:id="rId6"/>
    <p:sldId id="280" r:id="rId7"/>
    <p:sldId id="267" r:id="rId8"/>
    <p:sldId id="268" r:id="rId9"/>
    <p:sldId id="262" r:id="rId10"/>
    <p:sldId id="269" r:id="rId11"/>
    <p:sldId id="257" r:id="rId12"/>
    <p:sldId id="258" r:id="rId13"/>
    <p:sldId id="259" r:id="rId14"/>
    <p:sldId id="277" r:id="rId15"/>
    <p:sldId id="270" r:id="rId16"/>
    <p:sldId id="281" r:id="rId17"/>
    <p:sldId id="273" r:id="rId18"/>
    <p:sldId id="274" r:id="rId19"/>
    <p:sldId id="275" r:id="rId20"/>
    <p:sldId id="271" r:id="rId21"/>
    <p:sldId id="288" r:id="rId22"/>
    <p:sldId id="272" r:id="rId23"/>
    <p:sldId id="287" r:id="rId24"/>
    <p:sldId id="284" r:id="rId25"/>
    <p:sldId id="289" r:id="rId26"/>
    <p:sldId id="278" r:id="rId27"/>
    <p:sldId id="279" r:id="rId28"/>
    <p:sldId id="285" r:id="rId29"/>
    <p:sldId id="283" r:id="rId30"/>
    <p:sldId id="286" r:id="rId31"/>
    <p:sldId id="2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2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FD074-837D-C89B-0D5A-DBF026807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1160440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Mutual Fund Portfolio Application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ED2E2-3C2E-73DB-B4D1-5541006FA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368" y="4092606"/>
            <a:ext cx="1915505" cy="496606"/>
          </a:xfrm>
        </p:spPr>
        <p:txBody>
          <a:bodyPr/>
          <a:lstStyle/>
          <a:p>
            <a:r>
              <a:rPr lang="en-US" dirty="0"/>
              <a:t>By POC Team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29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E862D-8D9C-7F6A-2A33-59B8BD9F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Demo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D0FC8-2F39-E8B5-64A6-1C7F308D28E7}"/>
              </a:ext>
            </a:extLst>
          </p:cNvPr>
          <p:cNvSpPr txBox="1"/>
          <p:nvPr/>
        </p:nvSpPr>
        <p:spPr>
          <a:xfrm>
            <a:off x="6924492" y="268046"/>
            <a:ext cx="2622834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32191">
              <a:spcAft>
                <a:spcPts val="822"/>
              </a:spcAft>
            </a:pPr>
            <a:r>
              <a:rPr lang="en-US" sz="3025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Backlog Items</a:t>
            </a:r>
            <a:endParaRPr lang="en-I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A4B35-48BE-FFC4-DF4E-484A109E807F}"/>
              </a:ext>
            </a:extLst>
          </p:cNvPr>
          <p:cNvSpPr txBox="1"/>
          <p:nvPr/>
        </p:nvSpPr>
        <p:spPr>
          <a:xfrm>
            <a:off x="7068050" y="1010557"/>
            <a:ext cx="2929007" cy="5562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Landing Page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 Page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Register Page</a:t>
            </a:r>
          </a:p>
          <a:p>
            <a:pPr marL="756335" lvl="1" indent="-324143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 Template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 Page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Page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 Page</a:t>
            </a: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dirty="0"/>
              <a:t>Redeem Page</a:t>
            </a:r>
            <a:endParaRPr lang="en-US" sz="2269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0120" indent="-270120" defTabSz="432191">
              <a:lnSpc>
                <a:spcPct val="150000"/>
              </a:lnSpc>
              <a:spcAft>
                <a:spcPts val="822"/>
              </a:spcAft>
              <a:buFont typeface="Arial" panose="020B0604020202020204" pitchFamily="34" charset="0"/>
              <a:buChar char="•"/>
            </a:pPr>
            <a:r>
              <a:rPr lang="en-US" sz="2269" dirty="0"/>
              <a:t>User Profile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0352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855C26B-F035-42FB-9839-23665C41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73" y="708310"/>
            <a:ext cx="5604383" cy="272069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C96BF9-7D0D-DD7A-D499-1C6466E5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16" y="3837165"/>
            <a:ext cx="5476038" cy="2720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2ACB7-F658-363E-90B6-F156EA4676A6}"/>
              </a:ext>
            </a:extLst>
          </p:cNvPr>
          <p:cNvSpPr txBox="1"/>
          <p:nvPr/>
        </p:nvSpPr>
        <p:spPr>
          <a:xfrm>
            <a:off x="449354" y="2044029"/>
            <a:ext cx="4882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Landing Page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9220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E2ACB7-F658-363E-90B6-F156EA4676A6}"/>
              </a:ext>
            </a:extLst>
          </p:cNvPr>
          <p:cNvSpPr txBox="1"/>
          <p:nvPr/>
        </p:nvSpPr>
        <p:spPr>
          <a:xfrm>
            <a:off x="7309281" y="529514"/>
            <a:ext cx="4882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Login Page</a:t>
            </a:r>
            <a:endParaRPr lang="en-IN" sz="3200" dirty="0"/>
          </a:p>
        </p:txBody>
      </p:sp>
      <p:pic>
        <p:nvPicPr>
          <p:cNvPr id="3" name="Picture 2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7E827C86-BBD8-747E-DBBD-FC7D397D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06" y="1625128"/>
            <a:ext cx="9957714" cy="45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7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2ACB7-F658-363E-90B6-F156EA4676A6}"/>
              </a:ext>
            </a:extLst>
          </p:cNvPr>
          <p:cNvSpPr txBox="1"/>
          <p:nvPr/>
        </p:nvSpPr>
        <p:spPr>
          <a:xfrm>
            <a:off x="7166367" y="514666"/>
            <a:ext cx="3795919" cy="1075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Registration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7DD46-CA39-7B1E-CBB5-25F50D8FA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634" y="1651782"/>
            <a:ext cx="9270114" cy="404524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3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A54688-0681-62FD-3D6B-B8A555E3FD45}"/>
              </a:ext>
            </a:extLst>
          </p:cNvPr>
          <p:cNvSpPr txBox="1"/>
          <p:nvPr/>
        </p:nvSpPr>
        <p:spPr>
          <a:xfrm>
            <a:off x="8302319" y="344998"/>
            <a:ext cx="2637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Email Template</a:t>
            </a:r>
            <a:endParaRPr lang="en-IN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7C27C1-BE71-FA67-AB27-83112F3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47127"/>
            <a:ext cx="9750353" cy="45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8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C53A1-0D50-9687-4B3B-FD48C0F3D9B5}"/>
              </a:ext>
            </a:extLst>
          </p:cNvPr>
          <p:cNvSpPr txBox="1"/>
          <p:nvPr/>
        </p:nvSpPr>
        <p:spPr>
          <a:xfrm>
            <a:off x="8876166" y="164283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Admin Page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53EDC-90D4-A961-5FD7-EEFA40DAA48C}"/>
              </a:ext>
            </a:extLst>
          </p:cNvPr>
          <p:cNvSpPr txBox="1"/>
          <p:nvPr/>
        </p:nvSpPr>
        <p:spPr>
          <a:xfrm>
            <a:off x="1217002" y="1133061"/>
            <a:ext cx="311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of Mutual Fund Types</a:t>
            </a:r>
            <a:endParaRPr lang="en-IN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1BBAF4-488B-AFB3-1BD8-6679127C2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3" r="4321" b="7861"/>
          <a:stretch/>
        </p:blipFill>
        <p:spPr>
          <a:xfrm>
            <a:off x="1322362" y="1133062"/>
            <a:ext cx="8493151" cy="42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8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70B107-248C-5FFC-045C-32C290D5578E}"/>
              </a:ext>
            </a:extLst>
          </p:cNvPr>
          <p:cNvSpPr txBox="1"/>
          <p:nvPr/>
        </p:nvSpPr>
        <p:spPr>
          <a:xfrm>
            <a:off x="6095999" y="364552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 of all Mutual Fund Schemes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C827C4-FD59-2C0E-EA26-EE25FEA0A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" t="8815" r="4301" b="7353"/>
          <a:stretch/>
        </p:blipFill>
        <p:spPr>
          <a:xfrm>
            <a:off x="1851873" y="1600845"/>
            <a:ext cx="8488253" cy="46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E5237-DBA1-3B8D-E542-8EF7172E4479}"/>
              </a:ext>
            </a:extLst>
          </p:cNvPr>
          <p:cNvSpPr txBox="1"/>
          <p:nvPr/>
        </p:nvSpPr>
        <p:spPr>
          <a:xfrm>
            <a:off x="3227129" y="651861"/>
            <a:ext cx="826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 of schemes related to a particular Mutual Fund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707CAF-50DA-6FD6-9026-6161827F8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4" r="4436" b="6430"/>
          <a:stretch/>
        </p:blipFill>
        <p:spPr>
          <a:xfrm>
            <a:off x="1973713" y="1722630"/>
            <a:ext cx="9058753" cy="44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0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AEAB2-116C-0601-175D-BE5F8F1DF251}"/>
              </a:ext>
            </a:extLst>
          </p:cNvPr>
          <p:cNvSpPr txBox="1"/>
          <p:nvPr/>
        </p:nvSpPr>
        <p:spPr>
          <a:xfrm>
            <a:off x="5894641" y="428195"/>
            <a:ext cx="5241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Edit and Add New Mutual Fund 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F26BEC-AF5D-931B-9D1B-D27A8EAAD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8" r="3710" b="11273"/>
          <a:stretch/>
        </p:blipFill>
        <p:spPr>
          <a:xfrm>
            <a:off x="1620404" y="1725560"/>
            <a:ext cx="9388539" cy="45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2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15BED-8355-18D0-2C3E-BABFF67D5F03}"/>
              </a:ext>
            </a:extLst>
          </p:cNvPr>
          <p:cNvSpPr txBox="1"/>
          <p:nvPr/>
        </p:nvSpPr>
        <p:spPr>
          <a:xfrm>
            <a:off x="4872269" y="525756"/>
            <a:ext cx="656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Edit and Add New Mutual Fund Scheme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057AC2-8967-FCB4-B822-78A412197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9" r="5524" b="6861"/>
          <a:stretch/>
        </p:blipFill>
        <p:spPr>
          <a:xfrm>
            <a:off x="1755058" y="1696064"/>
            <a:ext cx="8978513" cy="44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9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677A-1C94-ABE5-2012-0826F84E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0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122DF-F919-C21A-108D-EE86C292FC05}"/>
              </a:ext>
            </a:extLst>
          </p:cNvPr>
          <p:cNvSpPr txBox="1"/>
          <p:nvPr/>
        </p:nvSpPr>
        <p:spPr>
          <a:xfrm>
            <a:off x="2611808" y="1634836"/>
            <a:ext cx="6157109" cy="507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Backlog Items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Class Diagram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Flow Diagram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Admin Page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User home page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Invest Page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Redeem Page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Architecture Diagram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Environment set-up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Git 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Jenkins </a:t>
            </a:r>
          </a:p>
          <a:p>
            <a:pPr marL="1263650" lvl="2" indent="-342900">
              <a:lnSpc>
                <a:spcPct val="150000"/>
              </a:lnSpc>
            </a:pPr>
            <a:r>
              <a:rPr lang="en-US" dirty="0"/>
              <a:t>Log configuration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6116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C9ACA-BC42-C2CF-87C4-1B9A1ADE443A}"/>
              </a:ext>
            </a:extLst>
          </p:cNvPr>
          <p:cNvSpPr txBox="1"/>
          <p:nvPr/>
        </p:nvSpPr>
        <p:spPr>
          <a:xfrm>
            <a:off x="8541105" y="397135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Home Page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1A6582-DF41-9990-5551-739E58894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11" r="4923" b="7466"/>
          <a:stretch/>
        </p:blipFill>
        <p:spPr>
          <a:xfrm>
            <a:off x="1244922" y="148751"/>
            <a:ext cx="6302326" cy="31052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770298-5954-5B5A-9F4F-9A6C83306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4462" b="6319"/>
          <a:stretch/>
        </p:blipFill>
        <p:spPr>
          <a:xfrm>
            <a:off x="4165858" y="3254023"/>
            <a:ext cx="7038673" cy="35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EF242-413D-6424-68A7-E81916195327}"/>
              </a:ext>
            </a:extLst>
          </p:cNvPr>
          <p:cNvSpPr txBox="1"/>
          <p:nvPr/>
        </p:nvSpPr>
        <p:spPr>
          <a:xfrm>
            <a:off x="8791336" y="1456188"/>
            <a:ext cx="121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Page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F1B9D7-DAA0-634E-C844-D9BD28BB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73" y="1456188"/>
            <a:ext cx="9932453" cy="47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C78038-9EA6-2C66-C467-9252199D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961" y="419997"/>
            <a:ext cx="3050753" cy="514717"/>
          </a:xfrm>
        </p:spPr>
        <p:txBody>
          <a:bodyPr>
            <a:normAutofit/>
          </a:bodyPr>
          <a:lstStyle/>
          <a:p>
            <a:r>
              <a:rPr lang="en-US" sz="2800" dirty="0"/>
              <a:t>Explore Page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1490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D35A1-7FDB-7DEE-BE18-B74943D99166}"/>
              </a:ext>
            </a:extLst>
          </p:cNvPr>
          <p:cNvSpPr txBox="1"/>
          <p:nvPr/>
        </p:nvSpPr>
        <p:spPr>
          <a:xfrm>
            <a:off x="8557961" y="249361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Invest Page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01D483-73D5-867C-A799-5ACFC8343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3" r="5282" b="7076"/>
          <a:stretch/>
        </p:blipFill>
        <p:spPr>
          <a:xfrm>
            <a:off x="1410347" y="1172568"/>
            <a:ext cx="9613403" cy="47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5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C66C-A010-73AD-5B73-DE847CC0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794" y="452950"/>
            <a:ext cx="4994962" cy="656760"/>
          </a:xfrm>
        </p:spPr>
        <p:txBody>
          <a:bodyPr>
            <a:normAutofit/>
          </a:bodyPr>
          <a:lstStyle/>
          <a:p>
            <a:r>
              <a:rPr lang="en-US" sz="2800" dirty="0"/>
              <a:t>Investment email Template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9BB7B-1C06-76B4-9E5F-47967C93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1597470"/>
            <a:ext cx="10278596" cy="43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C958-CFB0-5619-3636-DD7C427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939" y="496434"/>
            <a:ext cx="2890955" cy="541350"/>
          </a:xfrm>
        </p:spPr>
        <p:txBody>
          <a:bodyPr>
            <a:normAutofit/>
          </a:bodyPr>
          <a:lstStyle/>
          <a:p>
            <a:r>
              <a:rPr lang="en-US" sz="2800" dirty="0"/>
              <a:t>Redeem Page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6E2EFF-9A14-7880-1755-1EEA9240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r="4436" b="7077"/>
          <a:stretch/>
        </p:blipFill>
        <p:spPr>
          <a:xfrm>
            <a:off x="1433283" y="1290481"/>
            <a:ext cx="9624812" cy="47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DDC1-5668-A8E0-7DEC-C7D3224F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705" y="497338"/>
            <a:ext cx="4098318" cy="567983"/>
          </a:xfrm>
        </p:spPr>
        <p:txBody>
          <a:bodyPr>
            <a:normAutofit/>
          </a:bodyPr>
          <a:lstStyle/>
          <a:p>
            <a:r>
              <a:rPr lang="en-US" sz="2800" dirty="0"/>
              <a:t>Redeem Email Template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FF322A-D710-A02D-825E-1277230EC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46"/>
          <a:stretch/>
        </p:blipFill>
        <p:spPr>
          <a:xfrm>
            <a:off x="1092785" y="1757777"/>
            <a:ext cx="10210800" cy="4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FDF4-CA1E-B6FC-85C8-7AA7921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08" y="421690"/>
            <a:ext cx="2162986" cy="547306"/>
          </a:xfrm>
        </p:spPr>
        <p:txBody>
          <a:bodyPr>
            <a:normAutofit/>
          </a:bodyPr>
          <a:lstStyle/>
          <a:p>
            <a:r>
              <a:rPr lang="en-US" sz="2800" dirty="0"/>
              <a:t>User Profile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EEF9F8-EC5F-BF66-37FC-C8983DEE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8" r="3347" b="7721"/>
          <a:stretch/>
        </p:blipFill>
        <p:spPr>
          <a:xfrm>
            <a:off x="1513848" y="1240136"/>
            <a:ext cx="9522139" cy="50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A106-EB4A-6814-8E66-6BD82259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812" y="341790"/>
            <a:ext cx="3285056" cy="526966"/>
          </a:xfrm>
        </p:spPr>
        <p:txBody>
          <a:bodyPr>
            <a:normAutofit/>
          </a:bodyPr>
          <a:lstStyle/>
          <a:p>
            <a:r>
              <a:rPr lang="en-US" sz="2800" dirty="0"/>
              <a:t>Change Password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F0C41F-D1E5-DFAD-CC55-1640FFC25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8" r="3710" b="8218"/>
          <a:stretch/>
        </p:blipFill>
        <p:spPr>
          <a:xfrm>
            <a:off x="1533832" y="1180578"/>
            <a:ext cx="9531911" cy="50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16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AC3A-87A4-E893-1B1A-BD9684D3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32" y="461828"/>
            <a:ext cx="2251762" cy="42594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Edit Profile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1B53DB-F93A-EDF9-01DE-F4C10072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2" r="3831" b="11764"/>
          <a:stretch/>
        </p:blipFill>
        <p:spPr>
          <a:xfrm>
            <a:off x="1326892" y="1319193"/>
            <a:ext cx="9811103" cy="47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6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0703-AA30-DE17-C97F-D36274D2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661" y="516194"/>
            <a:ext cx="4156038" cy="443024"/>
          </a:xfrm>
        </p:spPr>
        <p:txBody>
          <a:bodyPr>
            <a:noAutofit/>
          </a:bodyPr>
          <a:lstStyle/>
          <a:p>
            <a:r>
              <a:rPr lang="en-US" sz="2800" dirty="0"/>
              <a:t>Investment Transactions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C60F35-288B-9645-87D1-A32E7252D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3" r="3347" b="7506"/>
          <a:stretch/>
        </p:blipFill>
        <p:spPr>
          <a:xfrm>
            <a:off x="1684323" y="1512353"/>
            <a:ext cx="9463803" cy="46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87849-368E-2355-EF98-9FBD7B306489}"/>
              </a:ext>
            </a:extLst>
          </p:cNvPr>
          <p:cNvSpPr txBox="1"/>
          <p:nvPr/>
        </p:nvSpPr>
        <p:spPr>
          <a:xfrm>
            <a:off x="4776557" y="244329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 Diagram</a:t>
            </a:r>
            <a:endParaRPr lang="en-IN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33DF5-DCEE-3B90-D356-5CEFF57E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52" y="705994"/>
            <a:ext cx="5787683" cy="578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75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7CD2-942B-011F-A9B5-AE597820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583" y="486696"/>
            <a:ext cx="4266993" cy="532472"/>
          </a:xfrm>
        </p:spPr>
        <p:txBody>
          <a:bodyPr>
            <a:normAutofit/>
          </a:bodyPr>
          <a:lstStyle/>
          <a:p>
            <a:r>
              <a:rPr lang="en-US" sz="2800" dirty="0"/>
              <a:t>Redeemed Transactions</a:t>
            </a:r>
            <a:endParaRPr lang="en-IN" sz="28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ECFF31-DAD4-55D4-41D1-96E11C8C2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8" r="3951" b="7076"/>
          <a:stretch/>
        </p:blipFill>
        <p:spPr>
          <a:xfrm>
            <a:off x="1472405" y="1472133"/>
            <a:ext cx="9601200" cy="47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7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082131-4E5A-BAA0-492A-FEC40256A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4" r="-1" b="-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81939-F18B-7A60-EAA9-A9D778B8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040" y="3428998"/>
            <a:ext cx="412814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Thank You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4AF28C-7C1C-9AD3-6994-8BE1AE27CD47}"/>
              </a:ext>
            </a:extLst>
          </p:cNvPr>
          <p:cNvSpPr txBox="1"/>
          <p:nvPr/>
        </p:nvSpPr>
        <p:spPr>
          <a:xfrm>
            <a:off x="4648200" y="142875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Flow Diagram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1E854-13C3-93BB-9D2E-00DDF6F89D69}"/>
              </a:ext>
            </a:extLst>
          </p:cNvPr>
          <p:cNvSpPr txBox="1"/>
          <p:nvPr/>
        </p:nvSpPr>
        <p:spPr>
          <a:xfrm>
            <a:off x="2414338" y="97062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page</a:t>
            </a:r>
            <a:endParaRPr lang="en-IN" dirty="0"/>
          </a:p>
        </p:txBody>
      </p:sp>
      <p:pic>
        <p:nvPicPr>
          <p:cNvPr id="10" name="Picture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E4B766C-1E89-10DC-948E-A5443B08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80" y="1801350"/>
            <a:ext cx="4975485" cy="4339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5E43DE-EC3F-9F0E-54D6-F3C7FD32756F}"/>
              </a:ext>
            </a:extLst>
          </p:cNvPr>
          <p:cNvSpPr txBox="1"/>
          <p:nvPr/>
        </p:nvSpPr>
        <p:spPr>
          <a:xfrm>
            <a:off x="8121312" y="97062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Registration Page</a:t>
            </a:r>
            <a:endParaRPr lang="en-IN" dirty="0"/>
          </a:p>
        </p:txBody>
      </p:sp>
      <p:pic>
        <p:nvPicPr>
          <p:cNvPr id="12" name="Picture 11" descr="A diagram of a login page&#10;&#10;Description automatically generated">
            <a:extLst>
              <a:ext uri="{FF2B5EF4-FFF2-40B4-BE49-F238E27FC236}">
                <a16:creationId xmlns:a16="http://schemas.microsoft.com/office/drawing/2014/main" id="{AE675263-F18F-0E7A-4934-BDCD7B72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44" y="1801350"/>
            <a:ext cx="4778478" cy="44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0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89BBE10-4834-C967-D681-C0A96916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5" y="1662112"/>
            <a:ext cx="4607417" cy="4843463"/>
          </a:xfrm>
          <a:prstGeom prst="rect">
            <a:avLst/>
          </a:prstGeom>
        </p:spPr>
      </p:pic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B9711CD6-1D5A-5847-504E-17A6EB07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662112"/>
            <a:ext cx="4722578" cy="4843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A89BE-6BCE-897A-0E95-36CC5FA8CA27}"/>
              </a:ext>
            </a:extLst>
          </p:cNvPr>
          <p:cNvSpPr txBox="1"/>
          <p:nvPr/>
        </p:nvSpPr>
        <p:spPr>
          <a:xfrm>
            <a:off x="2502577" y="64984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Page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F6FCC-6225-A9FB-E29C-41C10FDA178C}"/>
              </a:ext>
            </a:extLst>
          </p:cNvPr>
          <p:cNvSpPr txBox="1"/>
          <p:nvPr/>
        </p:nvSpPr>
        <p:spPr>
          <a:xfrm>
            <a:off x="8248005" y="58416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90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93886E-5878-767E-E8B9-966B35439548}"/>
              </a:ext>
            </a:extLst>
          </p:cNvPr>
          <p:cNvSpPr txBox="1"/>
          <p:nvPr/>
        </p:nvSpPr>
        <p:spPr>
          <a:xfrm>
            <a:off x="2641210" y="23277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 Page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8C275E-1308-6E86-9C57-C4E43065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688074"/>
            <a:ext cx="3479189" cy="59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FAE8AD-BDFC-BE38-6261-4CFEF536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427" y="688074"/>
            <a:ext cx="3683231" cy="59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B7B5A-2EEB-0624-5D1F-642CF9C3E58F}"/>
              </a:ext>
            </a:extLst>
          </p:cNvPr>
          <p:cNvSpPr txBox="1"/>
          <p:nvPr/>
        </p:nvSpPr>
        <p:spPr>
          <a:xfrm>
            <a:off x="8173329" y="23277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Redeem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40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FE5F6C1F-EBC9-C2A4-8C86-5EFB0632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30" y="614676"/>
            <a:ext cx="8307679" cy="5970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6DA92-9D55-422C-D6A9-2D1FE26AA1C1}"/>
              </a:ext>
            </a:extLst>
          </p:cNvPr>
          <p:cNvSpPr txBox="1"/>
          <p:nvPr/>
        </p:nvSpPr>
        <p:spPr>
          <a:xfrm>
            <a:off x="7270536" y="0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Event Flow Diagram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2896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5CE26-58F4-9E42-71BF-8CC3D6DE166B}"/>
              </a:ext>
            </a:extLst>
          </p:cNvPr>
          <p:cNvSpPr txBox="1"/>
          <p:nvPr/>
        </p:nvSpPr>
        <p:spPr>
          <a:xfrm>
            <a:off x="5322122" y="142043"/>
            <a:ext cx="4495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dirty="0"/>
              <a:t>Architecture Diagram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C1485CD-786E-E906-10F9-1D9BBEE2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89" y="1208446"/>
            <a:ext cx="7233574" cy="53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A2D8-6866-188A-C680-13977771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599" y="1908701"/>
            <a:ext cx="8478174" cy="414587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>
                <a:cs typeface="Times New Roman" panose="02020603050405020304" pitchFamily="18" charset="0"/>
              </a:rPr>
              <a:t>Front-end </a:t>
            </a:r>
          </a:p>
          <a:p>
            <a:pPr marL="908050" lvl="1" indent="-457200">
              <a:lnSpc>
                <a:spcPct val="100000"/>
              </a:lnSpc>
            </a:pPr>
            <a:r>
              <a:rPr lang="en-US" sz="1400">
                <a:cs typeface="Times New Roman" panose="02020603050405020304" pitchFamily="18" charset="0"/>
              </a:rPr>
              <a:t>Thymeleaf (HTML, CSS, JavaScript, jQuery)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>
                <a:cs typeface="Times New Roman" panose="02020603050405020304" pitchFamily="18" charset="0"/>
              </a:rPr>
              <a:t>Back-end </a:t>
            </a:r>
          </a:p>
          <a:p>
            <a:pPr marL="908050" lvl="1" indent="-457200">
              <a:lnSpc>
                <a:spcPct val="100000"/>
              </a:lnSpc>
            </a:pPr>
            <a:r>
              <a:rPr lang="en-US" sz="1400">
                <a:cs typeface="Times New Roman" panose="02020603050405020304" pitchFamily="18" charset="0"/>
              </a:rPr>
              <a:t>Database : MySQL</a:t>
            </a:r>
          </a:p>
          <a:p>
            <a:pPr marL="908050" lvl="1" indent="-457200">
              <a:lnSpc>
                <a:spcPct val="100000"/>
              </a:lnSpc>
            </a:pPr>
            <a:r>
              <a:rPr lang="en-US" sz="1400">
                <a:cs typeface="Times New Roman" panose="02020603050405020304" pitchFamily="18" charset="0"/>
              </a:rPr>
              <a:t>ORM : Spring JPA</a:t>
            </a:r>
          </a:p>
          <a:p>
            <a:pPr marL="908050" lvl="1" indent="-457200">
              <a:lnSpc>
                <a:spcPct val="100000"/>
              </a:lnSpc>
            </a:pPr>
            <a:r>
              <a:rPr lang="en-US" sz="1400">
                <a:cs typeface="Times New Roman" panose="02020603050405020304" pitchFamily="18" charset="0"/>
              </a:rPr>
              <a:t>Framework : Spring-Boot 3.1.6, Java 17</a:t>
            </a:r>
          </a:p>
          <a:p>
            <a:pPr marL="908050" lvl="1" indent="-457200">
              <a:lnSpc>
                <a:spcPct val="100000"/>
              </a:lnSpc>
            </a:pPr>
            <a:r>
              <a:rPr lang="en-IN" sz="1400">
                <a:cs typeface="Times New Roman" panose="02020603050405020304" pitchFamily="18" charset="0"/>
              </a:rPr>
              <a:t>IDE : Eclipse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1400">
                <a:cs typeface="Times New Roman" panose="02020603050405020304" pitchFamily="18" charset="0"/>
              </a:rPr>
              <a:t>Build Tool </a:t>
            </a:r>
          </a:p>
          <a:p>
            <a:pPr marL="908050" lvl="1" indent="-457200">
              <a:lnSpc>
                <a:spcPct val="100000"/>
              </a:lnSpc>
            </a:pPr>
            <a:r>
              <a:rPr lang="en-IN" sz="1400">
                <a:cs typeface="Times New Roman" panose="02020603050405020304" pitchFamily="18" charset="0"/>
              </a:rPr>
              <a:t>Maven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1400">
                <a:cs typeface="Times New Roman" panose="02020603050405020304" pitchFamily="18" charset="0"/>
              </a:rPr>
              <a:t>Version Control </a:t>
            </a:r>
          </a:p>
          <a:p>
            <a:pPr marL="908050" lvl="1" indent="-457200">
              <a:lnSpc>
                <a:spcPct val="100000"/>
              </a:lnSpc>
            </a:pPr>
            <a:r>
              <a:rPr lang="en-IN" sz="1400">
                <a:cs typeface="Times New Roman" panose="02020603050405020304" pitchFamily="18" charset="0"/>
              </a:rPr>
              <a:t>Git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1400">
                <a:cs typeface="Times New Roman" panose="02020603050405020304" pitchFamily="18" charset="0"/>
              </a:rPr>
              <a:t>Deployment </a:t>
            </a:r>
          </a:p>
          <a:p>
            <a:pPr marL="908050" lvl="1" indent="-457200">
              <a:lnSpc>
                <a:spcPct val="100000"/>
              </a:lnSpc>
            </a:pPr>
            <a:r>
              <a:rPr lang="en-IN" sz="1400">
                <a:cs typeface="Times New Roman" panose="02020603050405020304" pitchFamily="18" charset="0"/>
              </a:rPr>
              <a:t>Jenkins 2.414 and Tomcat 10.1.16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sz="1400">
                <a:cs typeface="Times New Roman" panose="02020603050405020304" pitchFamily="18" charset="0"/>
              </a:rPr>
              <a:t>Logging </a:t>
            </a:r>
          </a:p>
          <a:p>
            <a:pPr marL="908050" lvl="1" indent="-457200">
              <a:lnSpc>
                <a:spcPct val="100000"/>
              </a:lnSpc>
            </a:pPr>
            <a:r>
              <a:rPr lang="en-IN" sz="1400">
                <a:cs typeface="Times New Roman" panose="02020603050405020304" pitchFamily="18" charset="0"/>
              </a:rPr>
              <a:t>LogBack 1.2.6</a:t>
            </a:r>
          </a:p>
          <a:p>
            <a:pPr marL="908050" lvl="1" indent="-457200">
              <a:lnSpc>
                <a:spcPct val="100000"/>
              </a:lnSpc>
            </a:pP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3C5E4D-1C81-326C-3416-9FB4499C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612" y="264812"/>
            <a:ext cx="7958331" cy="1077229"/>
          </a:xfrm>
        </p:spPr>
        <p:txBody>
          <a:bodyPr/>
          <a:lstStyle/>
          <a:p>
            <a:r>
              <a:rPr lang="en-US"/>
              <a:t>Technology Stack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559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Metadata/LabelInfo.xml><?xml version="1.0" encoding="utf-8"?>
<clbl:labelList xmlns:clbl="http://schemas.microsoft.com/office/2020/mipLabelMetadata">
  <clbl:label id="{f98dc247-4164-4d99-a44b-ea177dbebdb9}" enabled="1" method="Privileged" siteId="{139f0669-cebb-42df-b9e3-415009ddb69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909</TotalTime>
  <Words>196</Words>
  <Application>Microsoft Office PowerPoint</Application>
  <PresentationFormat>Widescreen</PresentationFormat>
  <Paragraphs>78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MS Shell Dlg 2</vt:lpstr>
      <vt:lpstr>Times New Roman</vt:lpstr>
      <vt:lpstr>Wingdings</vt:lpstr>
      <vt:lpstr>Wingdings 3</vt:lpstr>
      <vt:lpstr>Madison</vt:lpstr>
      <vt:lpstr>Mutual Fund Portfolio Application</vt:lpstr>
      <vt:lpstr>Sprint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Stack</vt:lpstr>
      <vt:lpstr>Final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Explore Page</vt:lpstr>
      <vt:lpstr>PowerPoint Presentation</vt:lpstr>
      <vt:lpstr>Investment email Template</vt:lpstr>
      <vt:lpstr>Redeem Page</vt:lpstr>
      <vt:lpstr>Redeem Email Template</vt:lpstr>
      <vt:lpstr>User Profile</vt:lpstr>
      <vt:lpstr>Change Password</vt:lpstr>
      <vt:lpstr>Edit Profile</vt:lpstr>
      <vt:lpstr>Investment Transactions</vt:lpstr>
      <vt:lpstr>Redeemed Transactions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Fund Portfolio Application</dc:title>
  <dc:creator>Akhil Chawla</dc:creator>
  <cp:lastModifiedBy>Kartik Dandooti</cp:lastModifiedBy>
  <cp:revision>69</cp:revision>
  <dcterms:created xsi:type="dcterms:W3CDTF">2023-12-13T09:20:47Z</dcterms:created>
  <dcterms:modified xsi:type="dcterms:W3CDTF">2025-09-26T07:26:57Z</dcterms:modified>
</cp:coreProperties>
</file>